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8" r:id="rId4"/>
    <p:sldId id="305" r:id="rId5"/>
    <p:sldId id="262" r:id="rId6"/>
    <p:sldId id="259" r:id="rId7"/>
    <p:sldId id="270" r:id="rId8"/>
    <p:sldId id="306" r:id="rId9"/>
    <p:sldId id="263" r:id="rId10"/>
    <p:sldId id="264" r:id="rId11"/>
    <p:sldId id="265" r:id="rId12"/>
    <p:sldId id="266" r:id="rId13"/>
    <p:sldId id="269" r:id="rId14"/>
    <p:sldId id="261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/>
    <p:restoredTop sz="94578"/>
  </p:normalViewPr>
  <p:slideViewPr>
    <p:cSldViewPr snapToGrid="0" snapToObjects="1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20C10-391B-DF4D-B1EF-62218B6AA787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AC87D-880E-0A45-96BA-9E798DE3F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5008-C1AF-9B41-AC49-0472DEB0C76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9C089-C85B-1D42-BBE3-8E42E4403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42016BE-E9C3-1141-B85F-A5EEB9C8D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32330"/>
            <a:ext cx="12192000" cy="1255059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latin typeface="+mj-lt"/>
                <a:ea typeface="Helvetica" charset="0"/>
                <a:cs typeface="Helvetica" charset="0"/>
              </a:rPr>
              <a:t>Understanding plant phenology in a warming world</a:t>
            </a:r>
          </a:p>
          <a:p>
            <a:r>
              <a:rPr lang="en-US" dirty="0">
                <a:latin typeface="+mj-lt"/>
                <a:ea typeface="Helvetica" charset="0"/>
                <a:cs typeface="Helvetica" charset="0"/>
              </a:rPr>
              <a:t>Examining microclimatic effects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71" y="851647"/>
            <a:ext cx="8915176" cy="5808844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HARVARD FOREST MICROCLIMATES?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8518" y="6042212"/>
            <a:ext cx="2570741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08141" y="6042212"/>
            <a:ext cx="2563906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61929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8518" y="6075715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5859" y="376803"/>
            <a:ext cx="4536141" cy="64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0"/>
            <a:ext cx="11819965" cy="1325563"/>
          </a:xfrm>
        </p:spPr>
        <p:txBody>
          <a:bodyPr/>
          <a:lstStyle/>
          <a:p>
            <a:r>
              <a:rPr lang="en-US" dirty="0"/>
              <a:t>How similar are the GDDs to budburst across sites?</a:t>
            </a:r>
          </a:p>
        </p:txBody>
      </p:sp>
      <p:sp>
        <p:nvSpPr>
          <p:cNvPr id="6" name="Rectangle 5"/>
          <p:cNvSpPr/>
          <p:nvPr/>
        </p:nvSpPr>
        <p:spPr>
          <a:xfrm>
            <a:off x="3101788" y="6131857"/>
            <a:ext cx="2294965" cy="412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84894" y="6113928"/>
            <a:ext cx="2151530" cy="448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72" y="1699909"/>
            <a:ext cx="6067988" cy="4862255"/>
          </a:xfrm>
        </p:spPr>
      </p:pic>
      <p:sp>
        <p:nvSpPr>
          <p:cNvPr id="12" name="Rectangle 11"/>
          <p:cNvSpPr/>
          <p:nvPr/>
        </p:nvSpPr>
        <p:spPr>
          <a:xfrm>
            <a:off x="3843581" y="1959473"/>
            <a:ext cx="4231037" cy="3440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53" y="13000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Breakdown of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72" y="2378530"/>
            <a:ext cx="5311824" cy="400855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3" y="2469559"/>
            <a:ext cx="5681219" cy="382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344" y="1855310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ARBORETUM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8563" y="1855310"/>
            <a:ext cx="276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HARVARD FOREST</a:t>
            </a:r>
          </a:p>
        </p:txBody>
      </p:sp>
    </p:spTree>
    <p:extLst>
      <p:ext uri="{BB962C8B-B14F-4D97-AF65-F5344CB8AC3E}">
        <p14:creationId xmlns:p14="http://schemas.microsoft.com/office/powerpoint/2010/main" val="66713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QUICK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836" y="1051447"/>
            <a:ext cx="4746171" cy="5465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MICROCLIMATES EXIST! </a:t>
            </a:r>
            <a:r>
              <a:rPr lang="en-US" dirty="0"/>
              <a:t>But more so at the Arboretum than the forest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GDDS ARE NOT ALWAYS CONSISTENT ACROSS SPECIES</a:t>
            </a:r>
          </a:p>
          <a:p>
            <a:pPr lvl="1"/>
            <a:r>
              <a:rPr lang="en-US" dirty="0"/>
              <a:t>And can vary across sites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PHENOLOGY IS FINICKY. </a:t>
            </a:r>
            <a:r>
              <a:rPr lang="en-US" dirty="0"/>
              <a:t>More work to be done!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04" y="443066"/>
            <a:ext cx="3439198" cy="2450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45" y="5152924"/>
            <a:ext cx="4536440" cy="1705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146" y="3084020"/>
            <a:ext cx="2620801" cy="20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4" y="3215931"/>
            <a:ext cx="4170178" cy="73395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8" b="23596"/>
          <a:stretch/>
        </p:blipFill>
        <p:spPr>
          <a:xfrm>
            <a:off x="29156" y="108415"/>
            <a:ext cx="2861521" cy="934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360" y="348907"/>
            <a:ext cx="2868301" cy="972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41" y="9813"/>
            <a:ext cx="1823580" cy="1868057"/>
          </a:xfrm>
          <a:prstGeom prst="rect">
            <a:avLst/>
          </a:prstGeom>
        </p:spPr>
      </p:pic>
      <p:pic>
        <p:nvPicPr>
          <p:cNvPr id="2050" name="Picture 2" descr="mage result for university of british columbia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6452" r="8871" b="29462"/>
          <a:stretch/>
        </p:blipFill>
        <p:spPr bwMode="auto">
          <a:xfrm>
            <a:off x="2720044" y="108415"/>
            <a:ext cx="2497879" cy="9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734" y="1004594"/>
            <a:ext cx="3314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TEMPORAL ECOLOGY LAB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790" y="1368941"/>
            <a:ext cx="2904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Lizzie </a:t>
            </a:r>
            <a:r>
              <a:rPr lang="en-US" dirty="0" err="1"/>
              <a:t>Wolkovich</a:t>
            </a:r>
            <a:r>
              <a:rPr lang="en-US" dirty="0"/>
              <a:t>, PhD</a:t>
            </a:r>
          </a:p>
          <a:p>
            <a:r>
              <a:rPr lang="en-US" dirty="0"/>
              <a:t>Dan </a:t>
            </a:r>
            <a:r>
              <a:rPr lang="en-US" dirty="0" err="1"/>
              <a:t>Buonaiuto</a:t>
            </a:r>
            <a:endParaRPr lang="en-US" dirty="0"/>
          </a:p>
          <a:p>
            <a:r>
              <a:rPr lang="en-US" dirty="0"/>
              <a:t>Ignacio Morales-</a:t>
            </a:r>
            <a:r>
              <a:rPr lang="en-US" dirty="0" err="1"/>
              <a:t>Castilla</a:t>
            </a:r>
            <a:r>
              <a:rPr lang="en-US" dirty="0"/>
              <a:t>, PhD</a:t>
            </a:r>
          </a:p>
          <a:p>
            <a:r>
              <a:rPr lang="en-US" dirty="0"/>
              <a:t>Aileen Ettinger, PhD</a:t>
            </a:r>
          </a:p>
          <a:p>
            <a:r>
              <a:rPr lang="en-US" dirty="0"/>
              <a:t>Deirdre </a:t>
            </a:r>
            <a:r>
              <a:rPr lang="en-US" dirty="0" err="1"/>
              <a:t>Loughnan</a:t>
            </a:r>
            <a:endParaRPr lang="en-US" dirty="0"/>
          </a:p>
          <a:p>
            <a:r>
              <a:rPr lang="en-US" dirty="0"/>
              <a:t>Darwin </a:t>
            </a:r>
            <a:r>
              <a:rPr lang="en-US" dirty="0" err="1"/>
              <a:t>Sodhi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75049" y="1404704"/>
            <a:ext cx="4316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ARNOLD ARBORETUM - TREE SPOTTERS</a:t>
            </a:r>
            <a:endParaRPr lang="en-US" sz="20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9008454" y="1768239"/>
            <a:ext cx="23005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Suz</a:t>
            </a:r>
            <a:r>
              <a:rPr lang="en-US" dirty="0"/>
              <a:t> </a:t>
            </a:r>
            <a:r>
              <a:rPr lang="en-US" dirty="0" err="1"/>
              <a:t>Mrozak</a:t>
            </a:r>
            <a:endParaRPr lang="en-US" dirty="0"/>
          </a:p>
          <a:p>
            <a:r>
              <a:rPr lang="en-US" dirty="0"/>
              <a:t>Danny </a:t>
            </a:r>
            <a:r>
              <a:rPr lang="en-US" dirty="0" err="1"/>
              <a:t>Schissler</a:t>
            </a:r>
            <a:endParaRPr lang="en-US" dirty="0"/>
          </a:p>
          <a:p>
            <a:r>
              <a:rPr lang="en-US" dirty="0"/>
              <a:t>Kate </a:t>
            </a:r>
            <a:r>
              <a:rPr lang="en-US" dirty="0" err="1"/>
              <a:t>Stonefoot</a:t>
            </a:r>
            <a:endParaRPr lang="en-US" dirty="0"/>
          </a:p>
          <a:p>
            <a:r>
              <a:rPr lang="en-US" dirty="0"/>
              <a:t>Pam Thompson</a:t>
            </a:r>
          </a:p>
          <a:p>
            <a:r>
              <a:rPr lang="en-US" dirty="0"/>
              <a:t>Our Citizen Scientists!!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337" y="3916496"/>
            <a:ext cx="2293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 HOLBROOK LAB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8337" y="4283219"/>
            <a:ext cx="28419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Noel Michele Holbrook, PhD</a:t>
            </a:r>
          </a:p>
          <a:p>
            <a:r>
              <a:rPr lang="en-US" dirty="0"/>
              <a:t>Fulton Rockwell, PhD</a:t>
            </a:r>
          </a:p>
          <a:p>
            <a:r>
              <a:rPr lang="en-US" dirty="0"/>
              <a:t>Jess </a:t>
            </a:r>
            <a:r>
              <a:rPr lang="en-US" dirty="0" err="1"/>
              <a:t>Gersony</a:t>
            </a:r>
            <a:endParaRPr lang="en-US" dirty="0"/>
          </a:p>
          <a:p>
            <a:r>
              <a:rPr lang="en-US" dirty="0"/>
              <a:t>Anju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Meghan Blumstein</a:t>
            </a:r>
          </a:p>
          <a:p>
            <a:r>
              <a:rPr lang="en-US" dirty="0"/>
              <a:t>Morgan Furze, PhD</a:t>
            </a:r>
          </a:p>
          <a:p>
            <a:r>
              <a:rPr lang="en-US" dirty="0" err="1"/>
              <a:t>Zhe</a:t>
            </a:r>
            <a:r>
              <a:rPr lang="en-US" dirty="0"/>
              <a:t> He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4419" y="1949799"/>
            <a:ext cx="2636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COMMITTEE MEMBERS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46993" y="2279242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Moorcroft, PhD</a:t>
            </a:r>
          </a:p>
          <a:p>
            <a:r>
              <a:rPr lang="en-US" dirty="0"/>
              <a:t>Neil Pederson, PhD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4826" y="3208992"/>
            <a:ext cx="429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/>
              <a:t>COLLABORATORS AND SPECIAL THANKS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921" y="3608337"/>
            <a:ext cx="35357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Iñaki</a:t>
            </a:r>
            <a:r>
              <a:rPr lang="en-US" dirty="0"/>
              <a:t> Garcia de </a:t>
            </a:r>
            <a:r>
              <a:rPr lang="en-US" dirty="0" err="1"/>
              <a:t>Cortazar-Atauri</a:t>
            </a:r>
            <a:r>
              <a:rPr lang="en-US" dirty="0"/>
              <a:t>, PhD</a:t>
            </a:r>
          </a:p>
          <a:p>
            <a:r>
              <a:rPr lang="en-US" dirty="0"/>
              <a:t>Ben Cook, PhD</a:t>
            </a:r>
          </a:p>
          <a:p>
            <a:r>
              <a:rPr lang="en-US" dirty="0"/>
              <a:t>Kea Woodruff</a:t>
            </a:r>
          </a:p>
          <a:p>
            <a:r>
              <a:rPr lang="en-US" dirty="0"/>
              <a:t>Faye Rosin</a:t>
            </a:r>
          </a:p>
          <a:p>
            <a:r>
              <a:rPr lang="en-US" dirty="0"/>
              <a:t>Alice Linder</a:t>
            </a:r>
          </a:p>
          <a:p>
            <a:r>
              <a:rPr lang="en-US" dirty="0"/>
              <a:t>Dan Flynn</a:t>
            </a:r>
          </a:p>
          <a:p>
            <a:r>
              <a:rPr lang="en-US" dirty="0" err="1"/>
              <a:t>Alissandra</a:t>
            </a:r>
            <a:r>
              <a:rPr lang="en-US" dirty="0"/>
              <a:t> Ayala</a:t>
            </a:r>
          </a:p>
          <a:p>
            <a:r>
              <a:rPr lang="en-US" dirty="0"/>
              <a:t>John O’Keefe, PhD</a:t>
            </a:r>
          </a:p>
          <a:p>
            <a:r>
              <a:rPr lang="en-US" dirty="0"/>
              <a:t>Audrey Barker </a:t>
            </a:r>
            <a:r>
              <a:rPr lang="en-US" dirty="0" err="1"/>
              <a:t>Plotkin</a:t>
            </a:r>
            <a:endParaRPr lang="en-US" dirty="0"/>
          </a:p>
        </p:txBody>
      </p:sp>
      <p:pic>
        <p:nvPicPr>
          <p:cNvPr id="2052" name="Picture 4" descr="mage result for nasa gis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78" y="4659718"/>
            <a:ext cx="3968983" cy="67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harvard forest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1" r="13165" b="10276"/>
          <a:stretch/>
        </p:blipFill>
        <p:spPr bwMode="auto">
          <a:xfrm>
            <a:off x="3569767" y="2288236"/>
            <a:ext cx="1386850" cy="1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ge result for pep725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9" y="5442050"/>
            <a:ext cx="2310750" cy="69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ra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3" y="3649418"/>
            <a:ext cx="1782735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8" y="1580132"/>
            <a:ext cx="5129784" cy="37117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1701458"/>
            <a:ext cx="5129784" cy="34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6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825500"/>
            <a:ext cx="648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26" y="2745882"/>
            <a:ext cx="2518136" cy="1678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594" y="2745882"/>
            <a:ext cx="2330444" cy="155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1" y="2843227"/>
            <a:ext cx="2370359" cy="158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7387" y="2843227"/>
            <a:ext cx="2616776" cy="1744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975" y="2202872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DORMANT BUD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9329" y="2202872"/>
            <a:ext cx="121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BUDBURST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75119" y="2202872"/>
            <a:ext cx="104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LEAFOUT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023" y="249381"/>
            <a:ext cx="491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American Beech: </a:t>
            </a:r>
            <a:r>
              <a:rPr lang="en-US" sz="2800" i="1"/>
              <a:t>Fagus sylvatica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7910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882001" cy="1325563"/>
          </a:xfrm>
        </p:spPr>
        <p:txBody>
          <a:bodyPr/>
          <a:lstStyle/>
          <a:p>
            <a:r>
              <a:rPr lang="en-US" dirty="0"/>
              <a:t>PHENOLOGY USES MULTIPLE CUES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8" y="1690688"/>
            <a:ext cx="11572003" cy="4234634"/>
          </a:xfrm>
        </p:spPr>
      </p:pic>
      <p:sp>
        <p:nvSpPr>
          <p:cNvPr id="6" name="Rectangle 5"/>
          <p:cNvSpPr/>
          <p:nvPr/>
        </p:nvSpPr>
        <p:spPr>
          <a:xfrm>
            <a:off x="1344706" y="5163671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471" y="5199530"/>
            <a:ext cx="2277035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671" y="2187388"/>
            <a:ext cx="3343835" cy="317350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1940" y="6424613"/>
            <a:ext cx="51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Ettinger, Chamberlain,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i="1" dirty="0"/>
              <a:t>Nature Climate 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8" y="4474823"/>
            <a:ext cx="1321578" cy="88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346" y="4475238"/>
            <a:ext cx="1327654" cy="885656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81248" y="2541722"/>
            <a:ext cx="2309248" cy="7749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81248" y="2446964"/>
            <a:ext cx="25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spring warming + daylength</a:t>
            </a:r>
          </a:p>
        </p:txBody>
      </p:sp>
    </p:spTree>
    <p:extLst>
      <p:ext uri="{BB962C8B-B14F-4D97-AF65-F5344CB8AC3E}">
        <p14:creationId xmlns:p14="http://schemas.microsoft.com/office/powerpoint/2010/main" val="134094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6857"/>
            <a:ext cx="9843247" cy="107576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  <a:t>PHENOLOGY IS ADVANCING</a:t>
            </a:r>
            <a:br>
              <a:rPr lang="en-US" sz="4800" dirty="0">
                <a:solidFill>
                  <a:schemeClr val="tx2"/>
                </a:solidFill>
                <a:latin typeface="Avenir Book" panose="02000503020000020003" pitchFamily="2" charset="0"/>
              </a:rPr>
            </a:br>
            <a:endParaRPr lang="en-US" sz="4800" dirty="0">
              <a:solidFill>
                <a:schemeClr val="tx2"/>
              </a:solidFill>
              <a:latin typeface="Avenir Book" panose="02000503020000020003" pitchFamily="2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990855"/>
            <a:ext cx="9233647" cy="577102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0406" y="894740"/>
            <a:ext cx="6276677" cy="5963260"/>
          </a:xfrm>
        </p:spPr>
      </p:pic>
      <p:sp>
        <p:nvSpPr>
          <p:cNvPr id="5" name="Rectangle 4"/>
          <p:cNvSpPr/>
          <p:nvPr/>
        </p:nvSpPr>
        <p:spPr>
          <a:xfrm>
            <a:off x="4329262" y="1696622"/>
            <a:ext cx="3747247" cy="399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24128" y="6529375"/>
            <a:ext cx="346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Chamberlain </a:t>
            </a:r>
            <a:r>
              <a:rPr lang="en-US" i="1" dirty="0"/>
              <a:t>et al, New Phytologist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6202885" y="1696622"/>
            <a:ext cx="1873624" cy="3998259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507 L -0.275 -0.21111 " pathEditMode="relative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B34AFE-B0B3-3541-830A-CC8716898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93" b="3"/>
          <a:stretch/>
        </p:blipFill>
        <p:spPr>
          <a:xfrm>
            <a:off x="9211077" y="1215298"/>
            <a:ext cx="2980924" cy="4277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7FB82-AF93-EB4D-A001-E6D733A09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3" b="4"/>
          <a:stretch/>
        </p:blipFill>
        <p:spPr>
          <a:xfrm rot="16200000">
            <a:off x="2417205" y="1863752"/>
            <a:ext cx="4277852" cy="298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CB9FC-B540-E848-9382-58476E31A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6" r="28631" b="2"/>
          <a:stretch/>
        </p:blipFill>
        <p:spPr>
          <a:xfrm>
            <a:off x="0" y="1217248"/>
            <a:ext cx="2980944" cy="427590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6377563-139B-F644-AE69-7BD21CE7F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16" r="24098"/>
          <a:stretch/>
        </p:blipFill>
        <p:spPr>
          <a:xfrm>
            <a:off x="6145418" y="1217248"/>
            <a:ext cx="2980944" cy="4275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C5E740-B44B-E34B-99AA-62A447925FA7}"/>
              </a:ext>
            </a:extLst>
          </p:cNvPr>
          <p:cNvSpPr txBox="1"/>
          <p:nvPr/>
        </p:nvSpPr>
        <p:spPr>
          <a:xfrm>
            <a:off x="3865112" y="5581524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1946CA-1EED-3F4E-BFAD-148E261EF5DE}"/>
              </a:ext>
            </a:extLst>
          </p:cNvPr>
          <p:cNvSpPr txBox="1"/>
          <p:nvPr/>
        </p:nvSpPr>
        <p:spPr>
          <a:xfrm>
            <a:off x="556979" y="5577000"/>
            <a:ext cx="186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Freeze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41D03-15CB-B94B-83AA-AC06099A7838}"/>
              </a:ext>
            </a:extLst>
          </p:cNvPr>
          <p:cNvSpPr txBox="1"/>
          <p:nvPr/>
        </p:nvSpPr>
        <p:spPr>
          <a:xfrm>
            <a:off x="6951632" y="5581524"/>
            <a:ext cx="13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07967E-4AA2-C64A-8BB7-59042ECF5F3A}"/>
              </a:ext>
            </a:extLst>
          </p:cNvPr>
          <p:cNvSpPr txBox="1"/>
          <p:nvPr/>
        </p:nvSpPr>
        <p:spPr>
          <a:xfrm>
            <a:off x="10006734" y="5581524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Sinks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78" y="179294"/>
            <a:ext cx="10274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WHY IS PLANT PHENOLOGY SO IMPORTANT?</a:t>
            </a:r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CFFD-1EF1-1E4A-8205-5FE6A38D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20121"/>
            <a:ext cx="3829878" cy="5646208"/>
          </a:xfrm>
          <a:solidFill>
            <a:schemeClr val="accent4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Growing Degree Days (GDDs)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3DB44-FFFA-3547-9C26-0CAC58B0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Definition: accumulation of spring warming temperatures</a:t>
            </a:r>
          </a:p>
          <a:p>
            <a:pPr lvl="2"/>
            <a:r>
              <a:rPr lang="en-US" sz="2400" dirty="0"/>
              <a:t>If temperature is greater than 0℃, then you add up the temperatures</a:t>
            </a:r>
          </a:p>
          <a:p>
            <a:pPr marL="384048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Temp (℃) – 0 ℃ = X</a:t>
            </a:r>
          </a:p>
          <a:p>
            <a:pPr lvl="2"/>
            <a:r>
              <a:rPr lang="en-US" sz="2400" dirty="0"/>
              <a:t>E.g., Temperature is 5 ℃ for </a:t>
            </a:r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, 7 ℃ for </a:t>
            </a:r>
            <a:r>
              <a:rPr lang="en-US" sz="2400" b="1" dirty="0">
                <a:solidFill>
                  <a:srgbClr val="00B050"/>
                </a:solidFill>
              </a:rPr>
              <a:t>Day 2 </a:t>
            </a:r>
            <a:r>
              <a:rPr lang="en-US" sz="2400" dirty="0"/>
              <a:t>and -2 ℃ for </a:t>
            </a:r>
            <a:r>
              <a:rPr lang="en-US" sz="2400" b="1" dirty="0">
                <a:solidFill>
                  <a:srgbClr val="00B050"/>
                </a:solidFill>
              </a:rPr>
              <a:t>Day 3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1</a:t>
            </a:r>
            <a:r>
              <a:rPr lang="en-US" sz="2400" dirty="0"/>
              <a:t>: 5 – 0 = 5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2</a:t>
            </a:r>
            <a:r>
              <a:rPr lang="en-US" sz="2400" dirty="0"/>
              <a:t>: 7 – 0 = 7</a:t>
            </a:r>
          </a:p>
          <a:p>
            <a:pPr lvl="4"/>
            <a:r>
              <a:rPr lang="en-US" sz="2400" b="1" dirty="0">
                <a:solidFill>
                  <a:srgbClr val="00B050"/>
                </a:solidFill>
              </a:rPr>
              <a:t>Day 3</a:t>
            </a:r>
            <a:r>
              <a:rPr lang="en-US" sz="2400" dirty="0"/>
              <a:t>: -2 - 0 = 0 (doesn’t count)</a:t>
            </a:r>
          </a:p>
          <a:p>
            <a:pPr lvl="4"/>
            <a:r>
              <a:rPr lang="en-US" sz="2400" dirty="0"/>
              <a:t>So by </a:t>
            </a:r>
            <a:r>
              <a:rPr lang="en-US" sz="2400" b="1" dirty="0">
                <a:solidFill>
                  <a:srgbClr val="00B050"/>
                </a:solidFill>
              </a:rPr>
              <a:t>Day 3, 12 GDDs</a:t>
            </a:r>
            <a:r>
              <a:rPr lang="en-US" sz="2400" dirty="0"/>
              <a:t> (5+7) have been accumulated. </a:t>
            </a:r>
          </a:p>
        </p:txBody>
      </p:sp>
    </p:spTree>
    <p:extLst>
      <p:ext uri="{BB962C8B-B14F-4D97-AF65-F5344CB8AC3E}">
        <p14:creationId xmlns:p14="http://schemas.microsoft.com/office/powerpoint/2010/main" val="3391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D8A40-4840-3B46-9784-A1E9D7094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24" y="948747"/>
            <a:ext cx="7002162" cy="5251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D9FC3-4DCD-D04B-8B64-B4C7F6F0A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52" y="201471"/>
            <a:ext cx="5301048" cy="63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C1253-1AAD-424F-BE12-B9A92693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26"/>
          <a:stretch/>
        </p:blipFill>
        <p:spPr>
          <a:xfrm>
            <a:off x="123568" y="1843883"/>
            <a:ext cx="5631375" cy="37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739D2-9D2D-4C49-AD7E-38C0719DF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43" y="1843883"/>
            <a:ext cx="6437057" cy="3716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FC3CE1-C914-5D40-B222-D7BD12CF52D4}"/>
              </a:ext>
            </a:extLst>
          </p:cNvPr>
          <p:cNvSpPr/>
          <p:nvPr/>
        </p:nvSpPr>
        <p:spPr>
          <a:xfrm>
            <a:off x="5659395" y="2557849"/>
            <a:ext cx="95548" cy="679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648C-A4B3-F740-B911-9F32BA0CB586}"/>
              </a:ext>
            </a:extLst>
          </p:cNvPr>
          <p:cNvSpPr txBox="1"/>
          <p:nvPr/>
        </p:nvSpPr>
        <p:spPr>
          <a:xfrm>
            <a:off x="2156188" y="111279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667A2-20F1-4D4B-9E9E-BAEBBAE4EF64}"/>
              </a:ext>
            </a:extLst>
          </p:cNvPr>
          <p:cNvSpPr txBox="1"/>
          <p:nvPr/>
        </p:nvSpPr>
        <p:spPr>
          <a:xfrm>
            <a:off x="8023242" y="1112793"/>
            <a:ext cx="19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432CB-6CBE-0D4F-AD72-7B19EB97C637}"/>
              </a:ext>
            </a:extLst>
          </p:cNvPr>
          <p:cNvSpPr txBox="1"/>
          <p:nvPr/>
        </p:nvSpPr>
        <p:spPr>
          <a:xfrm>
            <a:off x="123568" y="159026"/>
            <a:ext cx="4612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Budburst to leafout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F09342-2AB5-E247-A9A8-46E4367509FC}"/>
              </a:ext>
            </a:extLst>
          </p:cNvPr>
          <p:cNvSpPr/>
          <p:nvPr/>
        </p:nvSpPr>
        <p:spPr>
          <a:xfrm>
            <a:off x="2156188" y="1843883"/>
            <a:ext cx="3598755" cy="371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4BD106-5BA4-F84A-B43B-E11F655B63EC}"/>
              </a:ext>
            </a:extLst>
          </p:cNvPr>
          <p:cNvSpPr/>
          <p:nvPr/>
        </p:nvSpPr>
        <p:spPr>
          <a:xfrm>
            <a:off x="2027583" y="4412974"/>
            <a:ext cx="128605" cy="934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5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9294"/>
            <a:ext cx="3872753" cy="1344706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ARBORETUM MICROCLIMATES?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2" y="362293"/>
            <a:ext cx="9167698" cy="6531565"/>
          </a:xfrm>
        </p:spPr>
      </p:pic>
      <p:sp>
        <p:nvSpPr>
          <p:cNvPr id="7" name="Rectangle 6"/>
          <p:cNvSpPr/>
          <p:nvPr/>
        </p:nvSpPr>
        <p:spPr>
          <a:xfrm>
            <a:off x="4984376" y="6257365"/>
            <a:ext cx="2761130" cy="46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9882" y="6228401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395012" y="6228401"/>
            <a:ext cx="2599764" cy="413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20518" y="6199437"/>
            <a:ext cx="2510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 estimate of change in degree days </a:t>
            </a:r>
            <a:r>
              <a:rPr lang="en-US" sz="1600"/>
              <a:t>to budburst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82753" y="150330"/>
            <a:ext cx="4446494" cy="6633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35388" y="1183341"/>
            <a:ext cx="2259106" cy="475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373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PHENOLOGY USES MULTIPLE CUES</vt:lpstr>
      <vt:lpstr>PHENOLOGY IS ADVANCING </vt:lpstr>
      <vt:lpstr>PowerPoint Presentation</vt:lpstr>
      <vt:lpstr>Growing Degree Days (GDDs)</vt:lpstr>
      <vt:lpstr>PowerPoint Presentation</vt:lpstr>
      <vt:lpstr>PowerPoint Presentation</vt:lpstr>
      <vt:lpstr>ARBORETUM MICROCLIMATES?</vt:lpstr>
      <vt:lpstr>HARVARD FOREST MICROCLIMATES?</vt:lpstr>
      <vt:lpstr>How similar are the GDDs to budburst across sites?</vt:lpstr>
      <vt:lpstr>Breakdown of weather data</vt:lpstr>
      <vt:lpstr>QUICK CONCLUSIONS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</cp:revision>
  <dcterms:created xsi:type="dcterms:W3CDTF">2020-09-02T20:49:30Z</dcterms:created>
  <dcterms:modified xsi:type="dcterms:W3CDTF">2020-09-02T20:56:30Z</dcterms:modified>
</cp:coreProperties>
</file>